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797675" cy="987425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43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4C5DD-938B-46F4-9339-C2E4F3EFE833}" type="datetimeFigureOut">
              <a:rPr lang="el-GR" smtClean="0"/>
              <a:pPr/>
              <a:t>7/3/2018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EF7F3-A73C-4D13-8A5F-6E50751569C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EF7F3-A73C-4D13-8A5F-6E50751569C2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7/3/2018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2691731"/>
          </a:xfrm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l-GR" sz="1600" b="1" dirty="0" smtClean="0"/>
              <a:t/>
            </a:r>
            <a:br>
              <a:rPr lang="el-GR" sz="1600" b="1" dirty="0" smtClean="0"/>
            </a:br>
            <a:r>
              <a:rPr lang="el-GR" sz="1600" b="1" dirty="0" smtClean="0"/>
              <a:t/>
            </a:r>
            <a:br>
              <a:rPr lang="el-GR" sz="1600" b="1" dirty="0" smtClean="0"/>
            </a:br>
            <a:r>
              <a:rPr lang="el-GR" sz="1600" b="1" dirty="0" smtClean="0"/>
              <a:t/>
            </a:r>
            <a:br>
              <a:rPr lang="el-GR" sz="1600" b="1" dirty="0" smtClean="0"/>
            </a:br>
            <a:r>
              <a:rPr lang="el-GR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ΑΠΟΦΑΣΗ ΤΗΣ ΕΥΡΩΠΑΪΚΗΣ ΕΠΙΤΡΟΠΗΣ ΓΙΑ ΤΗΝ ΑΝΑΚΤΗΣΗ ΠΑΡΑΝΟΜΗΣ ΚΡΑΤΙΚΗΣ ΕΝΙΣΧΥΣΗΣ - ΕΝΑΛΛΑΚΤΙΚΟΣ ΤΡΟΠΟΣ ΑΝΑΚΤΗΣΗΣ </a:t>
            </a:r>
            <a:br>
              <a:rPr lang="el-GR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el-GR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ΣΧΕΣΗ ΔΙΑΙΤΗΤΙΚΩΝ ΔΙΚΑΣΤΗΡΙΩΝ ΜΕ ΤΗΝ ΕΠΙΤΡΟΠΗ, ΤΑ ΕΥΡΩΠΑΪΚΑ ΚΑΙ ΕΘΝΙΚΑ ΔΙΚΑΣΤΗΡΙΑ </a:t>
            </a:r>
            <a:r>
              <a:rPr lang="en-US" sz="1600" b="1" dirty="0" smtClean="0">
                <a:solidFill>
                  <a:schemeClr val="accent1"/>
                </a:solidFill>
              </a:rPr>
              <a:t/>
            </a:r>
            <a:br>
              <a:rPr lang="en-US" sz="1600" b="1" dirty="0" smtClean="0">
                <a:solidFill>
                  <a:schemeClr val="accent1"/>
                </a:solidFill>
              </a:rPr>
            </a:b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l-GR" sz="1600" dirty="0" smtClean="0"/>
              <a:t/>
            </a:r>
            <a:br>
              <a:rPr lang="el-GR" sz="1600" dirty="0" smtClean="0"/>
            </a:br>
            <a:r>
              <a:rPr lang="el-GR" sz="1600" dirty="0" smtClean="0"/>
              <a:t/>
            </a:r>
            <a:br>
              <a:rPr lang="el-GR" sz="1600" dirty="0" smtClean="0"/>
            </a:br>
            <a:endParaRPr lang="el-GR" sz="16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55576" y="3789040"/>
            <a:ext cx="7488832" cy="1944216"/>
          </a:xfrm>
        </p:spPr>
        <p:txBody>
          <a:bodyPr>
            <a:noAutofit/>
          </a:bodyPr>
          <a:lstStyle/>
          <a:p>
            <a:pPr algn="l"/>
            <a:r>
              <a:rPr lang="el-GR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Ημερίδα Κρατικών Ενισχύσεων </a:t>
            </a:r>
            <a:br>
              <a:rPr lang="el-GR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l-GR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Αθήνα, 2 Μαρτίου 2018</a:t>
            </a:r>
          </a:p>
          <a:p>
            <a:pPr algn="l"/>
            <a:endParaRPr lang="el-GR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l-GR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l-GR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Αργυρία</a:t>
            </a:r>
            <a:r>
              <a:rPr lang="el-GR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Φανουράκη</a:t>
            </a:r>
            <a:r>
              <a:rPr lang="el-G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l-G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l-GR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Δικαστική Πληρεξούσια Α’ ΝΣΚ </a:t>
            </a:r>
            <a:r>
              <a:rPr lang="el-G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l-G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l-GR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Γραφείο Νομικού Συμβούλου</a:t>
            </a:r>
            <a:endParaRPr lang="en-US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l-GR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του Υπουργείου Εθνικής Άμυνας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432048"/>
          </a:xfrm>
        </p:spPr>
        <p:txBody>
          <a:bodyPr>
            <a:normAutofit/>
          </a:bodyPr>
          <a:lstStyle/>
          <a:p>
            <a:pPr algn="l"/>
            <a:endParaRPr lang="el-GR" sz="1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600" dirty="0" smtClean="0"/>
          </a:p>
          <a:p>
            <a:pPr>
              <a:lnSpc>
                <a:spcPct val="200000"/>
              </a:lnSpc>
            </a:pP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Η Απόφαση  της Ευρωπαϊκής Επιτροπής για την ανάκτηση παράνομης κρατικής ενίσχυσης σε ελληνική αμυντική βιομηχανία</a:t>
            </a:r>
          </a:p>
          <a:p>
            <a:pPr>
              <a:lnSpc>
                <a:spcPct val="200000"/>
              </a:lnSpc>
              <a:buNone/>
            </a:pPr>
            <a:endParaRPr lang="el-GR" sz="16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Επίκληση από το Κράτος-Μέλος της εξαίρεσης του άρθρου 346ΣΛΕΕ και εναλλακτικός τρόπος  εφαρμογής της απόφασης</a:t>
            </a:r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l-GR" sz="1600" b="1" dirty="0" smtClean="0"/>
          </a:p>
          <a:p>
            <a:pPr>
              <a:lnSpc>
                <a:spcPct val="200000"/>
              </a:lnSpc>
            </a:pP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Αλλαγή ιδιοκτησιακού καθεστώτος της επιχείρησης που  επωφελήθηκε από την ενίσχυση. Αδιάφορο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στη συγκεκριμένη περίπτωση για το κύρος της απόφασης ανάκτησης</a:t>
            </a:r>
          </a:p>
          <a:p>
            <a:pPr>
              <a:lnSpc>
                <a:spcPct val="200000"/>
              </a:lnSpc>
            </a:pPr>
            <a:endParaRPr lang="el-GR" sz="16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Μη επιτρεπτή η συνομολόγηση μεταξύ δημοσίου και ιδιωτών συμβατικών όρων αντίθετων προς την κοινοτική νομοθεσία περί κρατικών ενισχύσεων</a:t>
            </a:r>
          </a:p>
          <a:p>
            <a:pPr>
              <a:lnSpc>
                <a:spcPct val="200000"/>
              </a:lnSpc>
            </a:pPr>
            <a:endParaRPr lang="el-GR" sz="1400" dirty="0" smtClean="0"/>
          </a:p>
          <a:p>
            <a:pPr>
              <a:lnSpc>
                <a:spcPct val="200000"/>
              </a:lnSpc>
            </a:pPr>
            <a:endParaRPr lang="el-GR" sz="1400" dirty="0" smtClean="0"/>
          </a:p>
          <a:p>
            <a:endParaRPr lang="el-GR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200000"/>
              </a:lnSpc>
            </a:pP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Προβολή ενώπιον διαιτητικών δικαστηρίων αξιώσεων που συνδέονται  (άμεσα ή έμμεσα ) με την εφαρμογή της απόφασης ανάκτησης</a:t>
            </a:r>
          </a:p>
          <a:p>
            <a:pPr>
              <a:lnSpc>
                <a:spcPct val="200000"/>
              </a:lnSpc>
            </a:pPr>
            <a:endParaRPr lang="el-GR" sz="16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Παρέμβαση  της Ευρωπαϊκής  Επιτροπής ως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amicus curiae 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 ενώπιον των διαιτητικών δικαστηρίων,  με ανάλογη εφαρμογή των διατάξεων του άρθρου 29(2) του Κανονισμού 2015/1589</a:t>
            </a:r>
          </a:p>
          <a:p>
            <a:pPr>
              <a:lnSpc>
                <a:spcPct val="200000"/>
              </a:lnSpc>
            </a:pPr>
            <a:endParaRPr lang="el-GR" sz="14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endParaRPr lang="el-GR" sz="1400" b="1" dirty="0" smtClean="0">
              <a:latin typeface="Arial" pitchFamily="34" charset="0"/>
              <a:cs typeface="Arial" pitchFamily="34" charset="0"/>
            </a:endParaRPr>
          </a:p>
          <a:p>
            <a:endParaRPr lang="el-GR" sz="1400" dirty="0" smtClean="0"/>
          </a:p>
          <a:p>
            <a:endParaRPr lang="el-GR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Έλλειψη δικαιοδοσίας του διαιτητικού δικαστηρίου  να διατάξει προληπτικά μέτρα  που άμεσα ή έμμεσα επηρεάζουν τη διαδικασία ανάκτησης</a:t>
            </a:r>
          </a:p>
          <a:p>
            <a:pPr>
              <a:lnSpc>
                <a:spcPct val="200000"/>
              </a:lnSpc>
            </a:pPr>
            <a:endParaRPr lang="el-GR" sz="16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Η παραβίαση κανόνων </a:t>
            </a:r>
            <a:r>
              <a:rPr lang="el-GR" sz="1600" b="1" dirty="0" err="1" smtClean="0">
                <a:latin typeface="Arial" pitchFamily="34" charset="0"/>
                <a:cs typeface="Arial" pitchFamily="34" charset="0"/>
              </a:rPr>
              <a:t>ενωσιακού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 δικαίου ως λόγος ακύρωσης διαιτητικής απόφασης ενώπιον των εθνικών δικαστηρίων.</a:t>
            </a:r>
          </a:p>
          <a:p>
            <a:endParaRPr lang="el-GR" sz="1400" b="1" dirty="0" smtClean="0">
              <a:latin typeface="Arial" pitchFamily="34" charset="0"/>
              <a:cs typeface="Arial" pitchFamily="34" charset="0"/>
            </a:endParaRPr>
          </a:p>
          <a:p>
            <a:endParaRPr lang="el-GR" sz="1400" b="1" dirty="0" smtClean="0">
              <a:latin typeface="Arial" pitchFamily="34" charset="0"/>
              <a:cs typeface="Arial" pitchFamily="34" charset="0"/>
            </a:endParaRPr>
          </a:p>
          <a:p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endParaRPr lang="el-GR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147</Words>
  <Application>Microsoft Office PowerPoint</Application>
  <PresentationFormat>Προβολή στην οθόνη (4:3)</PresentationFormat>
  <Paragraphs>39</Paragraphs>
  <Slides>5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     ΑΠΟΦΑΣΗ ΤΗΣ ΕΥΡΩΠΑΪΚΗΣ ΕΠΙΤΡΟΠΗΣ ΓΙΑ ΤΗΝ ΑΝΑΚΤΗΣΗ ΠΑΡΑΝΟΜΗΣ ΚΡΑΤΙΚΗΣ ΕΝΙΣΧΥΣΗΣ - ΕΝΑΛΛΑΚΤΙΚΟΣ ΤΡΟΠΟΣ ΑΝΑΚΤΗΣΗΣ  ΣΧΕΣΗ ΔΙΑΙΤΗΤΙΚΩΝ ΔΙΚΑΣΤΗΡΙΩΝ ΜΕ ΤΗΝ ΕΠΙΤΡΟΠΗ, ΤΑ ΕΥΡΩΠΑΪΚΑ ΚΑΙ ΕΘΝΙΚΑ ΔΙΚΑΣΤΗΡΙΑ      </vt:lpstr>
      <vt:lpstr>Διαφάνεια 2</vt:lpstr>
      <vt:lpstr>Διαφάνεια 3</vt:lpstr>
      <vt:lpstr>Διαφάνεια 4</vt:lpstr>
      <vt:lpstr>Διαφάνεια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Απόφαση ανάκτησης παράνομης κρατικής ενίσχυσης –Σχέση Διαιτητικών Δικαστηρίων με την Επιτροπή, τα Ευρωπαϊκά και Εθνικά Δικαστήρια    Ημερίδα Κρατικών Ενισχύσεων  Αθήνα, 2 Μαρτίου 2018</dc:title>
  <dc:creator>user01</dc:creator>
  <cp:lastModifiedBy>mel-8</cp:lastModifiedBy>
  <cp:revision>27</cp:revision>
  <dcterms:created xsi:type="dcterms:W3CDTF">2018-03-01T08:36:23Z</dcterms:created>
  <dcterms:modified xsi:type="dcterms:W3CDTF">2018-03-07T10:29:21Z</dcterms:modified>
</cp:coreProperties>
</file>